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2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B735-F0E5-45FE-8143-2590113E3115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41339-4F9D-4E35-87E2-3EE716551B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4729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B735-F0E5-45FE-8143-2590113E3115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41339-4F9D-4E35-87E2-3EE716551B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5799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B735-F0E5-45FE-8143-2590113E3115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41339-4F9D-4E35-87E2-3EE716551B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3423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B735-F0E5-45FE-8143-2590113E3115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41339-4F9D-4E35-87E2-3EE716551B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1629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B735-F0E5-45FE-8143-2590113E3115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41339-4F9D-4E35-87E2-3EE716551B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9029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B735-F0E5-45FE-8143-2590113E3115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41339-4F9D-4E35-87E2-3EE716551B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6897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B735-F0E5-45FE-8143-2590113E3115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41339-4F9D-4E35-87E2-3EE716551B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6484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B735-F0E5-45FE-8143-2590113E3115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41339-4F9D-4E35-87E2-3EE716551B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918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B735-F0E5-45FE-8143-2590113E3115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41339-4F9D-4E35-87E2-3EE716551B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6254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B735-F0E5-45FE-8143-2590113E3115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41339-4F9D-4E35-87E2-3EE716551B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819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5B735-F0E5-45FE-8143-2590113E3115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41339-4F9D-4E35-87E2-3EE716551B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2349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5B735-F0E5-45FE-8143-2590113E3115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41339-4F9D-4E35-87E2-3EE716551B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531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0" y="0"/>
            <a:ext cx="12192000" cy="6858000"/>
            <a:chOff x="0" y="0"/>
            <a:chExt cx="4845050" cy="3033080"/>
          </a:xfrm>
        </p:grpSpPr>
        <p:sp>
          <p:nvSpPr>
            <p:cNvPr id="5" name="正方形/長方形 4"/>
            <p:cNvSpPr/>
            <p:nvPr/>
          </p:nvSpPr>
          <p:spPr>
            <a:xfrm>
              <a:off x="0" y="0"/>
              <a:ext cx="4845050" cy="3033080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6" name="テキスト ボックス 6"/>
            <p:cNvSpPr txBox="1"/>
            <p:nvPr/>
          </p:nvSpPr>
          <p:spPr>
            <a:xfrm>
              <a:off x="307186" y="127000"/>
              <a:ext cx="4214444" cy="1186292"/>
            </a:xfrm>
            <a:prstGeom prst="rect">
              <a:avLst/>
            </a:prstGeom>
            <a:solidFill>
              <a:srgbClr val="00B0F0"/>
            </a:solidFill>
            <a:ln w="6350">
              <a:solidFill>
                <a:schemeClr val="accent1">
                  <a:lumMod val="50000"/>
                </a:schemeClr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endParaRPr lang="en-US" altLang="ja-JP" sz="1000" kern="1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ja-JP" sz="6000" kern="100" dirty="0" smtClean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BIZ UDPゴシック" panose="020B0400000000000000" pitchFamily="50" charset="-128"/>
                </a:rPr>
                <a:t>演題名</a:t>
              </a:r>
              <a:endParaRPr lang="ja-JP" sz="2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ja-JP" sz="6000" kern="100" dirty="0" smtClean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BIZ UDPゴシック" panose="020B0400000000000000" pitchFamily="50" charset="-128"/>
                </a:rPr>
                <a:t>発表者名</a:t>
              </a:r>
              <a:endParaRPr lang="en-US" altLang="ja-JP" sz="6000" kern="1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endParaRPr lang="ja-JP" sz="2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" name="テキスト ボックス 7"/>
            <p:cNvSpPr txBox="1"/>
            <p:nvPr/>
          </p:nvSpPr>
          <p:spPr>
            <a:xfrm>
              <a:off x="314001" y="1516540"/>
              <a:ext cx="4217048" cy="1381958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R="251460" algn="ctr">
                <a:lnSpc>
                  <a:spcPct val="107000"/>
                </a:lnSpc>
                <a:spcAft>
                  <a:spcPts val="640"/>
                </a:spcAft>
              </a:pPr>
              <a:r>
                <a:rPr lang="ja-JP" sz="4000" kern="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BIZ UDPゴシック" panose="020B0400000000000000" pitchFamily="50" charset="-128"/>
                  <a:cs typeface="ＭＳ 明朝" panose="02020609040205080304" pitchFamily="17" charset="-128"/>
                </a:rPr>
                <a:t>一般社団法人日本総合歯科</a:t>
              </a:r>
              <a:r>
                <a:rPr lang="ja-JP" sz="4000" kern="100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BIZ UDPゴシック" panose="020B0400000000000000" pitchFamily="50" charset="-128"/>
                  <a:cs typeface="ＭＳ 明朝" panose="02020609040205080304" pitchFamily="17" charset="-128"/>
                </a:rPr>
                <a:t>学会</a:t>
              </a:r>
              <a:r>
                <a:rPr lang="ja-JP" altLang="en-US" sz="4000" kern="100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BIZ UDPゴシック" panose="020B0400000000000000" pitchFamily="50" charset="-128"/>
                  <a:cs typeface="ＭＳ 明朝" panose="02020609040205080304" pitchFamily="17" charset="-128"/>
                </a:rPr>
                <a:t>　ＣＯＩ</a:t>
              </a:r>
              <a:r>
                <a:rPr lang="ja-JP" sz="4000" kern="100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BIZ UDPゴシック" panose="020B0400000000000000" pitchFamily="50" charset="-128"/>
                  <a:cs typeface="ＭＳ 明朝" panose="02020609040205080304" pitchFamily="17" charset="-128"/>
                </a:rPr>
                <a:t>表示</a:t>
              </a:r>
              <a:endParaRPr lang="ja-JP" sz="4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marR="251460" algn="ctr">
                <a:lnSpc>
                  <a:spcPct val="107000"/>
                </a:lnSpc>
                <a:spcAft>
                  <a:spcPts val="640"/>
                </a:spcAft>
              </a:pPr>
              <a:r>
                <a:rPr lang="en-US" sz="1000" kern="100" dirty="0">
                  <a:solidFill>
                    <a:srgbClr val="000000"/>
                  </a:solidFill>
                  <a:effectLst/>
                  <a:latin typeface="BIZ UDPゴシック" panose="020B0400000000000000" pitchFamily="50" charset="-128"/>
                  <a:ea typeface="Calibri" panose="020F0502020204030204" pitchFamily="34" charset="0"/>
                  <a:cs typeface="ＭＳ 明朝" panose="02020609040205080304" pitchFamily="17" charset="-128"/>
                </a:rPr>
                <a:t> </a:t>
              </a:r>
              <a:endParaRPr lang="ja-JP" sz="2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indent="304800" algn="just">
                <a:lnSpc>
                  <a:spcPct val="107000"/>
                </a:lnSpc>
                <a:spcAft>
                  <a:spcPts val="0"/>
                </a:spcAft>
              </a:pPr>
              <a:r>
                <a:rPr lang="ja-JP" sz="2400" kern="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BIZ UDPゴシック" panose="020B0400000000000000" pitchFamily="50" charset="-128"/>
                  <a:cs typeface="ＭＳ 明朝" panose="02020609040205080304" pitchFamily="17" charset="-128"/>
                </a:rPr>
                <a:t>筆頭発表者</a:t>
              </a:r>
              <a:r>
                <a:rPr lang="en-US" sz="2400" kern="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BIZ UDPゴシック" panose="020B0400000000000000" pitchFamily="50" charset="-128"/>
                  <a:cs typeface="ＭＳ 明朝" panose="02020609040205080304" pitchFamily="17" charset="-128"/>
                </a:rPr>
                <a:t>:</a:t>
              </a:r>
              <a:r>
                <a:rPr lang="ja-JP" sz="2400" kern="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BIZ UDPゴシック" panose="020B0400000000000000" pitchFamily="50" charset="-128"/>
                  <a:cs typeface="ＭＳ 明朝" panose="02020609040205080304" pitchFamily="17" charset="-128"/>
                </a:rPr>
                <a:t>〇〇〇〇〇</a:t>
              </a:r>
              <a:endParaRPr lang="ja-JP" sz="2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marL="279400" algn="just">
                <a:lnSpc>
                  <a:spcPct val="107000"/>
                </a:lnSpc>
                <a:spcAft>
                  <a:spcPts val="800"/>
                </a:spcAft>
              </a:pPr>
              <a:r>
                <a:rPr lang="ja-JP" sz="2400" kern="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BIZ UDPゴシック" panose="020B0400000000000000" pitchFamily="50" charset="-128"/>
                  <a:cs typeface="ＭＳ 明朝" panose="02020609040205080304" pitchFamily="17" charset="-128"/>
                </a:rPr>
                <a:t>本演題発表に関連し、開示す</a:t>
              </a:r>
              <a:r>
                <a:rPr lang="ja-JP" sz="2400" kern="100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BIZ UDPゴシック" panose="020B0400000000000000" pitchFamily="50" charset="-128"/>
                  <a:cs typeface="ＭＳ 明朝" panose="02020609040205080304" pitchFamily="17" charset="-128"/>
                </a:rPr>
                <a:t>べき</a:t>
              </a:r>
              <a:r>
                <a:rPr lang="ja-JP" altLang="en-US" sz="2400" kern="100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BIZ UDPゴシック" panose="020B0400000000000000" pitchFamily="50" charset="-128"/>
                  <a:cs typeface="ＭＳ 明朝" panose="02020609040205080304" pitchFamily="17" charset="-128"/>
                </a:rPr>
                <a:t>ＣＯＩ</a:t>
              </a:r>
              <a:r>
                <a:rPr lang="ja-JP" sz="2400" kern="100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BIZ UDPゴシック" panose="020B0400000000000000" pitchFamily="50" charset="-128"/>
                  <a:cs typeface="ＭＳ 明朝" panose="02020609040205080304" pitchFamily="17" charset="-128"/>
                </a:rPr>
                <a:t>関係</a:t>
              </a:r>
              <a:r>
                <a:rPr lang="ja-JP" sz="2400" kern="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BIZ UDPゴシック" panose="020B0400000000000000" pitchFamily="50" charset="-128"/>
                  <a:cs typeface="ＭＳ 明朝" panose="02020609040205080304" pitchFamily="17" charset="-128"/>
                </a:rPr>
                <a:t>に</a:t>
              </a:r>
              <a:r>
                <a:rPr lang="ja-JP" sz="2400" kern="100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BIZ UDPゴシック" panose="020B0400000000000000" pitchFamily="50" charset="-128"/>
                  <a:cs typeface="ＭＳ 明朝" panose="02020609040205080304" pitchFamily="17" charset="-128"/>
                </a:rPr>
                <a:t>ある</a:t>
              </a:r>
              <a:endParaRPr lang="en-US" altLang="ja-JP" sz="2400" kern="1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endParaRPr>
            </a:p>
            <a:p>
              <a:pPr marL="279400" algn="just">
                <a:lnSpc>
                  <a:spcPct val="107000"/>
                </a:lnSpc>
                <a:spcAft>
                  <a:spcPts val="800"/>
                </a:spcAft>
              </a:pPr>
              <a:r>
                <a:rPr lang="ja-JP" sz="2400" kern="100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BIZ UDPゴシック" panose="020B0400000000000000" pitchFamily="50" charset="-128"/>
                  <a:cs typeface="ＭＳ 明朝" panose="02020609040205080304" pitchFamily="17" charset="-128"/>
                </a:rPr>
                <a:t>企業など</a:t>
              </a:r>
              <a:r>
                <a:rPr lang="ja-JP" sz="2400" kern="1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BIZ UDPゴシック" panose="020B0400000000000000" pitchFamily="50" charset="-128"/>
                  <a:cs typeface="ＭＳ 明朝" panose="02020609040205080304" pitchFamily="17" charset="-128"/>
                </a:rPr>
                <a:t>はありません</a:t>
              </a:r>
              <a:endParaRPr lang="ja-JP" sz="2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3007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027522" y="3256599"/>
            <a:ext cx="10199801" cy="339872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32715">
              <a:lnSpc>
                <a:spcPct val="107000"/>
              </a:lnSpc>
              <a:spcAft>
                <a:spcPts val="0"/>
              </a:spcAft>
            </a:pPr>
            <a:r>
              <a:rPr lang="ja-JP" sz="4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一般社団法人日本総合歯科</a:t>
            </a:r>
            <a:r>
              <a:rPr lang="ja-JP" sz="4000" kern="1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学会</a:t>
            </a:r>
            <a:r>
              <a:rPr lang="ja-JP" altLang="en-US" sz="4000" kern="1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　ＣＯＩ</a:t>
            </a:r>
            <a:r>
              <a:rPr lang="ja-JP" sz="4000" kern="1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表示</a:t>
            </a:r>
            <a:endParaRPr lang="ja-JP" sz="40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28270">
              <a:lnSpc>
                <a:spcPct val="107000"/>
              </a:lnSpc>
              <a:spcAft>
                <a:spcPts val="0"/>
              </a:spcAft>
            </a:pPr>
            <a:r>
              <a:rPr lang="ja-JP" sz="2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筆頭発表者</a:t>
            </a:r>
            <a:r>
              <a:rPr lang="en-US" sz="2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:</a:t>
            </a:r>
            <a:r>
              <a:rPr lang="ja-JP" sz="2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〇〇〇〇〇</a:t>
            </a:r>
            <a:endParaRPr lang="ja-JP" sz="20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9850" marR="257175" indent="66675" algn="just">
              <a:lnSpc>
                <a:spcPct val="102000"/>
              </a:lnSpc>
              <a:spcAft>
                <a:spcPts val="20"/>
              </a:spcAft>
            </a:pPr>
            <a:r>
              <a:rPr lang="ja-JP" sz="2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本演題発表に関連し、開示すべき</a:t>
            </a:r>
            <a:r>
              <a:rPr lang="en-US" sz="2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COI</a:t>
            </a:r>
            <a:r>
              <a:rPr lang="ja-JP" sz="20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関係にある企業・組織・団体として、 </a:t>
            </a:r>
            <a:endParaRPr lang="ja-JP" sz="20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0510" algn="just">
              <a:lnSpc>
                <a:spcPct val="107000"/>
              </a:lnSpc>
              <a:spcAft>
                <a:spcPts val="0"/>
              </a:spcAft>
            </a:pPr>
            <a:endParaRPr lang="en-US" sz="1200" kern="100" dirty="0" smtClean="0">
              <a:solidFill>
                <a:srgbClr val="000000"/>
              </a:solidFill>
              <a:effectLst/>
              <a:latin typeface="BIZ UDPゴシック" panose="020B0400000000000000" pitchFamily="50" charset="-128"/>
              <a:ea typeface="Calibri" panose="020F0502020204030204" pitchFamily="34" charset="0"/>
              <a:cs typeface="ＭＳ 明朝" panose="02020609040205080304" pitchFamily="17" charset="-128"/>
            </a:endParaRPr>
          </a:p>
          <a:p>
            <a:pPr marL="270510" algn="just">
              <a:lnSpc>
                <a:spcPct val="107000"/>
              </a:lnSpc>
              <a:spcAft>
                <a:spcPts val="0"/>
              </a:spcAft>
            </a:pPr>
            <a:r>
              <a:rPr lang="en-US" sz="1200" kern="100" dirty="0" smtClean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Calibri" panose="020F0502020204030204" pitchFamily="34" charset="0"/>
                <a:cs typeface="ＭＳ 明朝" panose="02020609040205080304" pitchFamily="17" charset="-128"/>
              </a:rPr>
              <a:t>①</a:t>
            </a:r>
            <a:r>
              <a:rPr lang="ja-JP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役員、顧問職報酬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:</a:t>
            </a:r>
            <a:endParaRPr lang="ja-JP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0510" algn="just">
              <a:lnSpc>
                <a:spcPct val="107000"/>
              </a:lnSpc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Calibri" panose="020F0502020204030204" pitchFamily="34" charset="0"/>
                <a:cs typeface="ＭＳ 明朝" panose="02020609040205080304" pitchFamily="17" charset="-128"/>
              </a:rPr>
              <a:t>②</a:t>
            </a:r>
            <a:r>
              <a:rPr lang="ja-JP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株の保有およびそこからの利益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:</a:t>
            </a:r>
            <a:endParaRPr lang="ja-JP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0510" algn="just">
              <a:lnSpc>
                <a:spcPct val="107000"/>
              </a:lnSpc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Calibri" panose="020F0502020204030204" pitchFamily="34" charset="0"/>
                <a:cs typeface="ＭＳ 明朝" panose="02020609040205080304" pitchFamily="17" charset="-128"/>
              </a:rPr>
              <a:t>③</a:t>
            </a:r>
            <a:r>
              <a:rPr lang="ja-JP" sz="1200" kern="1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特許料</a:t>
            </a:r>
            <a:r>
              <a:rPr lang="ja-JP" altLang="en-US" sz="1200" kern="100" dirty="0" smtClean="0">
                <a:solidFill>
                  <a:srgbClr val="000000"/>
                </a:solidFill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：</a:t>
            </a:r>
            <a:endParaRPr lang="en-US" altLang="ja-JP" sz="1200" kern="100" dirty="0" smtClean="0">
              <a:solidFill>
                <a:srgbClr val="000000"/>
              </a:solidFill>
              <a:latin typeface="Calibri" panose="020F0502020204030204" pitchFamily="34" charset="0"/>
              <a:ea typeface="BIZ UDPゴシック" panose="020B0400000000000000" pitchFamily="50" charset="-128"/>
              <a:cs typeface="ＭＳ 明朝" panose="02020609040205080304" pitchFamily="17" charset="-128"/>
            </a:endParaRPr>
          </a:p>
          <a:p>
            <a:pPr marL="270510" algn="just">
              <a:lnSpc>
                <a:spcPct val="107000"/>
              </a:lnSpc>
              <a:spcAft>
                <a:spcPts val="0"/>
              </a:spcAft>
            </a:pPr>
            <a:r>
              <a:rPr lang="en-US" sz="1200" kern="100" dirty="0" smtClean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Calibri" panose="020F0502020204030204" pitchFamily="34" charset="0"/>
                <a:cs typeface="ＭＳ 明朝" panose="02020609040205080304" pitchFamily="17" charset="-128"/>
              </a:rPr>
              <a:t>④</a:t>
            </a:r>
            <a:r>
              <a:rPr lang="ja-JP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講演料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:</a:t>
            </a:r>
            <a:endParaRPr lang="ja-JP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0510" algn="just">
              <a:lnSpc>
                <a:spcPct val="107000"/>
              </a:lnSpc>
              <a:spcAft>
                <a:spcPts val="65"/>
              </a:spcAft>
            </a:pPr>
            <a:r>
              <a:rPr lang="en-US" sz="1200" kern="100" dirty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Calibri" panose="020F0502020204030204" pitchFamily="34" charset="0"/>
                <a:cs typeface="ＭＳ 明朝" panose="02020609040205080304" pitchFamily="17" charset="-128"/>
              </a:rPr>
              <a:t>⑤</a:t>
            </a:r>
            <a:r>
              <a:rPr lang="ja-JP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原稿</a:t>
            </a:r>
            <a:r>
              <a:rPr lang="ja-JP" sz="1200" kern="1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執筆料</a:t>
            </a:r>
            <a:r>
              <a:rPr lang="ja-JP" altLang="en-US" sz="1200" kern="100" dirty="0">
                <a:solidFill>
                  <a:srgbClr val="000000"/>
                </a:solidFill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：</a:t>
            </a:r>
            <a:endParaRPr lang="ja-JP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0510" algn="just">
              <a:lnSpc>
                <a:spcPct val="107000"/>
              </a:lnSpc>
              <a:spcAft>
                <a:spcPts val="210"/>
              </a:spcAft>
            </a:pPr>
            <a:r>
              <a:rPr lang="en-US" sz="1200" kern="100" dirty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Calibri" panose="020F0502020204030204" pitchFamily="34" charset="0"/>
                <a:cs typeface="ＭＳ 明朝" panose="02020609040205080304" pitchFamily="17" charset="-128"/>
              </a:rPr>
              <a:t>⑥</a:t>
            </a:r>
            <a:r>
              <a:rPr lang="ja-JP" sz="1200" kern="1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研究費</a:t>
            </a:r>
            <a:r>
              <a:rPr lang="ja-JP" altLang="en-US" sz="1200" kern="10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：</a:t>
            </a:r>
            <a:endParaRPr lang="ja-JP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0510" algn="just">
              <a:lnSpc>
                <a:spcPct val="107000"/>
              </a:lnSpc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Calibri" panose="020F0502020204030204" pitchFamily="34" charset="0"/>
                <a:cs typeface="ＭＳ 明朝" panose="02020609040205080304" pitchFamily="17" charset="-128"/>
              </a:rPr>
              <a:t>⑦</a:t>
            </a:r>
            <a:r>
              <a:rPr lang="ja-JP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奨学寄附金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:</a:t>
            </a:r>
            <a:endParaRPr lang="ja-JP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0510" algn="just">
              <a:lnSpc>
                <a:spcPct val="107000"/>
              </a:lnSpc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Calibri" panose="020F0502020204030204" pitchFamily="34" charset="0"/>
                <a:cs typeface="ＭＳ 明朝" panose="02020609040205080304" pitchFamily="17" charset="-128"/>
              </a:rPr>
              <a:t>⑧</a:t>
            </a:r>
            <a:r>
              <a:rPr lang="ja-JP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その他の報酬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:</a:t>
            </a:r>
            <a:endParaRPr lang="ja-JP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254000">
              <a:lnSpc>
                <a:spcPct val="107000"/>
              </a:lnSpc>
              <a:spcAft>
                <a:spcPts val="800"/>
              </a:spcAft>
            </a:pPr>
            <a:r>
              <a:rPr lang="en-US" sz="1200" kern="100" dirty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Calibri" panose="020F0502020204030204" pitchFamily="34" charset="0"/>
                <a:cs typeface="ＭＳ 明朝" panose="02020609040205080304" pitchFamily="17" charset="-128"/>
              </a:rPr>
              <a:t>⑨</a:t>
            </a:r>
            <a:r>
              <a:rPr lang="ja-JP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寄付講座：</a:t>
            </a:r>
            <a:endParaRPr lang="ja-JP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281448" y="4916115"/>
            <a:ext cx="3096704" cy="13783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6350">
            <a:solidFill>
              <a:srgbClr val="C0000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7305">
              <a:lnSpc>
                <a:spcPct val="107000"/>
              </a:lnSpc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Calibri" panose="020F0502020204030204" pitchFamily="34" charset="0"/>
                <a:cs typeface="ＭＳ 明朝" panose="02020609040205080304" pitchFamily="17" charset="-128"/>
              </a:rPr>
              <a:t>COI</a:t>
            </a:r>
            <a:r>
              <a:rPr lang="ja-JP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関係にある項目についてのみ、</a:t>
            </a:r>
            <a:endParaRPr lang="ja-JP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7305">
              <a:lnSpc>
                <a:spcPct val="107000"/>
              </a:lnSpc>
              <a:spcAft>
                <a:spcPts val="0"/>
              </a:spcAft>
            </a:pPr>
            <a:r>
              <a:rPr lang="ja-JP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下記の例に沿って記載してください。</a:t>
            </a:r>
            <a:endParaRPr lang="ja-JP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" marR="41275" indent="45720" algn="just">
              <a:lnSpc>
                <a:spcPct val="90000"/>
              </a:lnSpc>
              <a:spcAft>
                <a:spcPts val="0"/>
              </a:spcAft>
            </a:pPr>
            <a:r>
              <a:rPr lang="en-US" sz="1200" kern="100" dirty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Calibri" panose="020F0502020204030204" pitchFamily="34" charset="0"/>
                <a:cs typeface="ＭＳ 明朝" panose="02020609040205080304" pitchFamily="17" charset="-128"/>
              </a:rPr>
              <a:t>(</a:t>
            </a:r>
            <a:r>
              <a:rPr lang="ja-JP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金額については記入する必要はありません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)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BIZ UDPゴシック" panose="020B0400000000000000" pitchFamily="50" charset="-128"/>
                <a:ea typeface="Calibri" panose="020F0502020204030204" pitchFamily="34" charset="0"/>
                <a:cs typeface="ＭＳ 明朝" panose="02020609040205080304" pitchFamily="17" charset="-128"/>
              </a:rPr>
              <a:t> </a:t>
            </a:r>
            <a:endParaRPr lang="ja-JP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" marR="41275" indent="45720" algn="just">
              <a:lnSpc>
                <a:spcPct val="90000"/>
              </a:lnSpc>
              <a:spcAft>
                <a:spcPts val="0"/>
              </a:spcAft>
            </a:pPr>
            <a:r>
              <a:rPr lang="ja-JP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く例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&gt;</a:t>
            </a:r>
            <a:endParaRPr lang="ja-JP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127000">
              <a:lnSpc>
                <a:spcPct val="107000"/>
              </a:lnSpc>
              <a:spcAft>
                <a:spcPts val="0"/>
              </a:spcAft>
            </a:pPr>
            <a:r>
              <a:rPr lang="ja-JP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講演料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: </a:t>
            </a:r>
            <a:r>
              <a:rPr lang="ja-JP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〇〇株式会社　　</a:t>
            </a:r>
            <a:endParaRPr lang="ja-JP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127000">
              <a:lnSpc>
                <a:spcPct val="107000"/>
              </a:lnSpc>
              <a:spcAft>
                <a:spcPts val="0"/>
              </a:spcAft>
            </a:pPr>
            <a:r>
              <a:rPr lang="ja-JP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研究費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: △△</a:t>
            </a:r>
            <a:r>
              <a:rPr lang="ja-JP" sz="12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  <a:cs typeface="ＭＳ 明朝" panose="02020609040205080304" pitchFamily="17" charset="-128"/>
              </a:rPr>
              <a:t>財団</a:t>
            </a:r>
            <a:endParaRPr lang="ja-JP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テキスト ボックス 6"/>
          <p:cNvSpPr txBox="1"/>
          <p:nvPr/>
        </p:nvSpPr>
        <p:spPr>
          <a:xfrm>
            <a:off x="772998" y="287156"/>
            <a:ext cx="10605154" cy="2682287"/>
          </a:xfrm>
          <a:prstGeom prst="rect">
            <a:avLst/>
          </a:prstGeom>
          <a:solidFill>
            <a:srgbClr val="00B0F0"/>
          </a:solidFill>
          <a:ln w="6350">
            <a:solidFill>
              <a:srgbClr val="0070C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altLang="ja-JP" sz="1000" kern="100" dirty="0" smtClean="0">
              <a:solidFill>
                <a:srgbClr val="FFFFFF"/>
              </a:solidFill>
              <a:effectLst/>
              <a:latin typeface="Calibri" panose="020F0502020204030204" pitchFamily="34" charset="0"/>
              <a:ea typeface="BIZ UDPゴシック" panose="020B0400000000000000" pitchFamily="50" charset="-12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ja-JP" sz="6000" kern="1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</a:rPr>
              <a:t>演題名</a:t>
            </a:r>
            <a:endParaRPr lang="ja-JP" sz="20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ja-JP" sz="6000" kern="1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BIZ UDPゴシック" panose="020B0400000000000000" pitchFamily="50" charset="-128"/>
              </a:rPr>
              <a:t>発表者名</a:t>
            </a:r>
            <a:endParaRPr lang="en-US" altLang="ja-JP" sz="6000" kern="100" dirty="0" smtClean="0">
              <a:solidFill>
                <a:srgbClr val="FFFFFF"/>
              </a:solidFill>
              <a:effectLst/>
              <a:latin typeface="Calibri" panose="020F0502020204030204" pitchFamily="34" charset="0"/>
              <a:ea typeface="BIZ UDPゴシック" panose="020B0400000000000000" pitchFamily="50" charset="-128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ja-JP" sz="20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852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158</Words>
  <Application>Microsoft Office PowerPoint</Application>
  <PresentationFormat>ワイド画面</PresentationFormat>
  <Paragraphs>30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BIZ UDPゴシック</vt:lpstr>
      <vt:lpstr>ＭＳ 明朝</vt:lpstr>
      <vt:lpstr>游ゴシック</vt:lpstr>
      <vt:lpstr>游ゴシック Light</vt:lpstr>
      <vt:lpstr>Arial</vt:lpstr>
      <vt:lpstr>Calibri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knt</dc:creator>
  <cp:lastModifiedBy>knt</cp:lastModifiedBy>
  <cp:revision>13</cp:revision>
  <cp:lastPrinted>2026-07-15T06:43:49Z</cp:lastPrinted>
  <dcterms:created xsi:type="dcterms:W3CDTF">2026-07-13T05:19:04Z</dcterms:created>
  <dcterms:modified xsi:type="dcterms:W3CDTF">2026-07-21T04:06:20Z</dcterms:modified>
</cp:coreProperties>
</file>